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268" r:id="rId3"/>
    <p:sldId id="267" r:id="rId4"/>
    <p:sldId id="257" r:id="rId5"/>
    <p:sldId id="264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82B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DF482-C8BA-4C87-9783-9E4B227CCBF5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ECB5D-B0B1-4FD6-975A-70C4FA1C4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167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ECB5D-B0B1-4FD6-975A-70C4FA1C46A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54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ECB5D-B0B1-4FD6-975A-70C4FA1C46A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180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ECB5D-B0B1-4FD6-975A-70C4FA1C46A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51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46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7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399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556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4995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50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080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37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06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65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71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46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72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46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43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21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FDA69-3613-400D-8AF7-D0020AB78E2A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8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8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11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4.wdp"/><Relationship Id="rId4" Type="http://schemas.openxmlformats.org/officeDocument/2006/relationships/image" Target="../media/image12.png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6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10.gif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1.svg"/><Relationship Id="rId4" Type="http://schemas.microsoft.com/office/2007/relationships/hdphoto" Target="../media/hdphoto6.wdp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D589A1-1FC9-0933-5B44-B76E6E48D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3" y="269507"/>
            <a:ext cx="10128455" cy="6318986"/>
          </a:xfrm>
          <a:prstGeom prst="rect">
            <a:avLst/>
          </a:prstGeom>
          <a:solidFill>
            <a:schemeClr val="bg1"/>
          </a:solidFill>
          <a:effectLst>
            <a:outerShdw blurRad="63500" sx="104000" sy="104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F35CF-1380-2C94-B28E-B47797ECB907}"/>
              </a:ext>
            </a:extLst>
          </p:cNvPr>
          <p:cNvSpPr txBox="1"/>
          <p:nvPr/>
        </p:nvSpPr>
        <p:spPr>
          <a:xfrm>
            <a:off x="104318" y="1973448"/>
            <a:ext cx="11452413" cy="228780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blurRad="50800" dist="38100" algn="l" rotWithShape="0">
              <a:schemeClr val="bg1">
                <a:alpha val="40000"/>
              </a:schemeClr>
            </a:outerShdw>
            <a:reflection stA="58000" endPos="0" dist="12700" dir="5400000" sy="-100000" algn="bl" rotWithShape="0"/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БЫСТРО, НАДЕЖНО, ДОЛГОВЕЧНО!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О</a:t>
            </a:r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пыт наших сотрудников позволяет решать задачи любого уровня сложности и даёт возможность предоставить нашим Заказчикам весь спектр услуг: от проектирования до выполнения строительно-монтажных работ "под ключ" и последующего проведения сдачи объектов в эксплуатацию. </a:t>
            </a:r>
          </a:p>
          <a:p>
            <a:pPr algn="ctr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Мы предлагаем надежные технические решения для успешного выполнения задач, поставленных нашими Заказчиками.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FA6ECA-52C2-F85F-24EC-B4F9B1BABF8A}"/>
              </a:ext>
            </a:extLst>
          </p:cNvPr>
          <p:cNvSpPr/>
          <p:nvPr/>
        </p:nvSpPr>
        <p:spPr>
          <a:xfrm>
            <a:off x="369793" y="269507"/>
            <a:ext cx="10128455" cy="148002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stA="45000" endPos="6000" dist="203200" dir="5400000" sy="-100000" algn="bl" rotWithShape="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accent4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Общество с ограниченной ответственностью </a:t>
            </a:r>
          </a:p>
          <a:p>
            <a:pPr algn="ctr">
              <a:lnSpc>
                <a:spcPct val="150000"/>
              </a:lnSpc>
            </a:pPr>
            <a:r>
              <a:rPr lang="ru-RU" sz="3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«Производственное объединение «Элером»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D8F553-1CB6-DBB2-89B5-9F671E2B5E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005" y="149735"/>
            <a:ext cx="949452" cy="10896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0BC619-042D-C939-58FC-F2BB9CE1A5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80" y="4723138"/>
            <a:ext cx="1289699" cy="17835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52AF39-3FB6-1853-BB99-FB59808702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556" y="4705257"/>
            <a:ext cx="1289699" cy="18203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2E3538-2462-D4C2-219C-A395229F6A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65" y="4723138"/>
            <a:ext cx="1363921" cy="17699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1B82C6-43D9-2F2D-C0C7-71253901E7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5" y="4694463"/>
            <a:ext cx="1291474" cy="176995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2C3DA6F-625B-9054-BD9D-B359CC07F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71" y="5812786"/>
            <a:ext cx="2516724" cy="71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6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D9F903-6895-AF45-8F3B-A5ED09F8F16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38" y="1163448"/>
            <a:ext cx="7293423" cy="5377690"/>
          </a:xfrm>
          <a:prstGeom prst="rect">
            <a:avLst/>
          </a:prstGeom>
          <a:ln>
            <a:noFill/>
          </a:ln>
          <a:effectLst>
            <a:outerShdw blurRad="292100" dist="139700" dir="2700000" sx="103000" sy="103000" algn="tl" rotWithShape="0">
              <a:schemeClr val="bg2">
                <a:alpha val="74000"/>
              </a:scheme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AC3322-0749-9DD6-261C-45B5E2BC61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 pressure="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6" y="297872"/>
            <a:ext cx="949452" cy="1089659"/>
          </a:xfrm>
          <a:prstGeom prst="rect">
            <a:avLst/>
          </a:prstGeom>
          <a:ln>
            <a:noFill/>
          </a:ln>
          <a:effectLst>
            <a:outerShdw blurRad="190500" sx="106000" sy="106000" algn="tl" rotWithShape="0">
              <a:schemeClr val="accent1">
                <a:lumMod val="40000"/>
                <a:lumOff val="60000"/>
                <a:alpha val="83000"/>
              </a:schemeClr>
            </a:outerShdw>
          </a:effectLst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A3FD5531-BB40-2894-EFF8-8558353AB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25" y="297871"/>
            <a:ext cx="949452" cy="1089660"/>
          </a:xfrm>
          <a:effectLst>
            <a:glow rad="127000">
              <a:schemeClr val="accent1">
                <a:alpha val="80000"/>
              </a:schemeClr>
            </a:glow>
          </a:effectLst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CF5D631A-19EB-A480-11CC-2D83A54A7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12" y="2160001"/>
            <a:ext cx="9458501" cy="934891"/>
          </a:xfrm>
          <a:solidFill>
            <a:schemeClr val="bg1">
              <a:alpha val="57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- Изготавливаем сборные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стальные резервуары на болтах и предлагаем готовые решения для хранения питьевой воды, противопожарного запаса воды и различных технических жидкостей</a:t>
            </a:r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0B554-8EC0-AB2F-48F5-EDDA9D407653}"/>
              </a:ext>
            </a:extLst>
          </p:cNvPr>
          <p:cNvSpPr txBox="1"/>
          <p:nvPr/>
        </p:nvSpPr>
        <p:spPr>
          <a:xfrm>
            <a:off x="774712" y="4976011"/>
            <a:ext cx="9213034" cy="107721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Резервуары для хранения питьевой </a:t>
            </a:r>
            <a:r>
              <a:rPr lang="ru-RU" sz="16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воды имеют огромное значение в обеспечении доступа к чистой и безопасной питьевой воде. Надежный и устойчивый источник питьевой воды, особенно в ситуациях, когда недоступны централизованные системы водоснабжения или в случае аварийных ситуаций.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0900B9-C924-BAD4-88BF-441C3ABCF9A8}"/>
              </a:ext>
            </a:extLst>
          </p:cNvPr>
          <p:cNvSpPr txBox="1"/>
          <p:nvPr/>
        </p:nvSpPr>
        <p:spPr>
          <a:xfrm>
            <a:off x="299985" y="147785"/>
            <a:ext cx="9332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- Что  мы делаем?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9D78E-5308-A3A2-FA45-3D1872A0102E}"/>
              </a:ext>
            </a:extLst>
          </p:cNvPr>
          <p:cNvSpPr txBox="1"/>
          <p:nvPr/>
        </p:nvSpPr>
        <p:spPr>
          <a:xfrm>
            <a:off x="740915" y="3427329"/>
            <a:ext cx="9213034" cy="11188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Резервуары для хранения противопожарного запаса </a:t>
            </a:r>
            <a:r>
              <a:rPr lang="ru-RU" sz="16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имеют огромное значение в обеспечении безопасности и эффективности систем противопожарной защиты. Играют важную роль в готовности к возможным пожарным случаям и обеспечении быстрого реагирования на них.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2A6C7-1AE8-D70A-5D0E-CE1A27E57057}"/>
              </a:ext>
            </a:extLst>
          </p:cNvPr>
          <p:cNvSpPr txBox="1"/>
          <p:nvPr/>
        </p:nvSpPr>
        <p:spPr>
          <a:xfrm>
            <a:off x="3910611" y="1655743"/>
            <a:ext cx="21114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</a:lstStyle>
          <a:p>
            <a:pPr algn="ctr"/>
            <a:r>
              <a:rPr lang="ru-RU" dirty="0"/>
              <a:t>ПРОИЗВОДСТВО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C3292A-8E4B-509B-1459-D609704E2488}"/>
              </a:ext>
            </a:extLst>
          </p:cNvPr>
          <p:cNvSpPr txBox="1"/>
          <p:nvPr/>
        </p:nvSpPr>
        <p:spPr>
          <a:xfrm>
            <a:off x="1960438" y="1211129"/>
            <a:ext cx="24705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ПРОЕКТИРОВАНИЕ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CA5173-5F66-D2D8-4816-CEB71508DF64}"/>
              </a:ext>
            </a:extLst>
          </p:cNvPr>
          <p:cNvSpPr txBox="1"/>
          <p:nvPr/>
        </p:nvSpPr>
        <p:spPr>
          <a:xfrm>
            <a:off x="6688575" y="1655743"/>
            <a:ext cx="161509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ПОСТАВКА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D8C94-2A75-5CC9-C2BE-01A758948A6B}"/>
              </a:ext>
            </a:extLst>
          </p:cNvPr>
          <p:cNvSpPr txBox="1"/>
          <p:nvPr/>
        </p:nvSpPr>
        <p:spPr>
          <a:xfrm>
            <a:off x="5204391" y="1209475"/>
            <a:ext cx="225105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МОДЕРНИЗАЦИЯ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7B099D-9C1E-98D0-9B33-027E2F52BD41}"/>
              </a:ext>
            </a:extLst>
          </p:cNvPr>
          <p:cNvSpPr txBox="1"/>
          <p:nvPr/>
        </p:nvSpPr>
        <p:spPr>
          <a:xfrm>
            <a:off x="896171" y="1653039"/>
            <a:ext cx="22765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РЕКОНСТРУКЦИЯ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511134-0742-AC01-F14B-63D59F98387F}"/>
              </a:ext>
            </a:extLst>
          </p:cNvPr>
          <p:cNvSpPr txBox="1"/>
          <p:nvPr/>
        </p:nvSpPr>
        <p:spPr>
          <a:xfrm>
            <a:off x="8107450" y="1211129"/>
            <a:ext cx="118333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РЕМОНТ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3B163E-D4AE-6228-A18D-3DC8E64A84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214" y="6053229"/>
            <a:ext cx="1652963" cy="6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8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CCDAD48-9930-2A0D-938C-BB6BC0CF65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85" y="92689"/>
            <a:ext cx="4844880" cy="64603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AF531E-FE38-BD47-3AE8-82764962131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92" y="0"/>
            <a:ext cx="4978978" cy="6461208"/>
          </a:xfrm>
          <a:prstGeom prst="rect">
            <a:avLst/>
          </a:prstGeom>
          <a:noFill/>
          <a:effectLst>
            <a:glow>
              <a:schemeClr val="accent1"/>
            </a:glow>
            <a:outerShdw blurRad="50800" dist="50800" sx="1000" sy="1000" algn="ctr" rotWithShape="0">
              <a:srgbClr val="000000"/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FD24C3-8977-EDD3-0742-D4227519D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11" y="210304"/>
            <a:ext cx="2783885" cy="707886"/>
          </a:xfr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Резервуары из стали,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FBF0E0-D2AA-AB1A-7374-416294ACF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07" y="1151158"/>
            <a:ext cx="4062075" cy="1471172"/>
          </a:xfrm>
        </p:spPr>
        <p:txBody>
          <a:bodyPr>
            <a:noAutofit/>
          </a:bodyPr>
          <a:lstStyle/>
          <a:p>
            <a:pPr marL="95250" algn="just" eaLnBrk="0" hangingPunct="0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В</a:t>
            </a:r>
            <a:r>
              <a:rPr lang="en-US" sz="1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r>
              <a:rPr lang="ru-RU" sz="1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резервуарах используются армированные ПВХ-мембраны, чем обеспечивается идеальная герметичность и отсутствие контакта воды с металлическим корпусом, что обеспечивает долговечность резервуара и сохраняет качество воды (жидкости).</a:t>
            </a:r>
            <a:endParaRPr lang="en-US" sz="140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  <a:p>
            <a:pPr marL="0" marR="70485" indent="0" algn="just" eaLnBrk="0" hangingPunct="0">
              <a:lnSpc>
                <a:spcPct val="150000"/>
              </a:lnSpc>
              <a:spcAft>
                <a:spcPts val="800"/>
              </a:spcAft>
              <a:buNone/>
            </a:pPr>
            <a:endParaRPr lang="en-US" sz="120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  <a:p>
            <a:pPr marL="69850" marR="70485" eaLnBrk="0" hangingPunct="0">
              <a:lnSpc>
                <a:spcPct val="96000"/>
              </a:lnSpc>
              <a:spcAft>
                <a:spcPts val="800"/>
              </a:spcAft>
            </a:pPr>
            <a:endParaRPr lang="ru-RU" sz="900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E8E8FFD1-BCAB-4541-10C5-5EEA85B779F4}"/>
              </a:ext>
            </a:extLst>
          </p:cNvPr>
          <p:cNvSpPr txBox="1">
            <a:spLocks/>
          </p:cNvSpPr>
          <p:nvPr/>
        </p:nvSpPr>
        <p:spPr>
          <a:xfrm>
            <a:off x="5154279" y="2223436"/>
            <a:ext cx="3673285" cy="3817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BA12669-B0C4-7739-F7EB-863FCB7BA290}"/>
              </a:ext>
            </a:extLst>
          </p:cNvPr>
          <p:cNvSpPr txBox="1">
            <a:spLocks/>
          </p:cNvSpPr>
          <p:nvPr/>
        </p:nvSpPr>
        <p:spPr>
          <a:xfrm>
            <a:off x="494454" y="2223436"/>
            <a:ext cx="3673285" cy="3817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2852364A-DB68-DC75-65D7-B2050C76D92E}"/>
              </a:ext>
            </a:extLst>
          </p:cNvPr>
          <p:cNvSpPr txBox="1">
            <a:spLocks/>
          </p:cNvSpPr>
          <p:nvPr/>
        </p:nvSpPr>
        <p:spPr>
          <a:xfrm>
            <a:off x="5168147" y="1361248"/>
            <a:ext cx="4884870" cy="3817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marR="344170" algn="just" eaLnBrk="0" hangingPunct="0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Сборные резервуары из стали с антикоррозийным покрытием - горячий цинк, обладают надежной и простой конструкцией вместимостью до 5 000 м3.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72322B8-F905-F3EA-7F4D-DB26EF8C88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25" y="297871"/>
            <a:ext cx="949452" cy="1089660"/>
          </a:xfrm>
          <a:prstGeom prst="rect">
            <a:avLst/>
          </a:prstGeom>
          <a:effectLst>
            <a:glow rad="127000">
              <a:schemeClr val="accent1">
                <a:alpha val="8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4E42FC-23B7-9C7B-B727-886AB737273D}"/>
              </a:ext>
            </a:extLst>
          </p:cNvPr>
          <p:cNvSpPr txBox="1"/>
          <p:nvPr/>
        </p:nvSpPr>
        <p:spPr>
          <a:xfrm>
            <a:off x="2552185" y="561392"/>
            <a:ext cx="40607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vert="horz" wrap="square" lIns="91440" tIns="45720" rIns="91440" bIns="45720" rtlCol="0" anchor="t">
            <a:spAutoFit/>
          </a:bodyPr>
          <a:lstStyle>
            <a:lvl1pPr algn="ctr">
              <a:spcBef>
                <a:spcPct val="0"/>
              </a:spcBef>
              <a:buNone/>
              <a:defRPr sz="2000" b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покрытые горячим цинком,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7362F-347F-F145-D043-69B4270422BD}"/>
              </a:ext>
            </a:extLst>
          </p:cNvPr>
          <p:cNvSpPr txBox="1"/>
          <p:nvPr/>
        </p:nvSpPr>
        <p:spPr>
          <a:xfrm>
            <a:off x="5594783" y="970396"/>
            <a:ext cx="390779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собственного</a:t>
            </a:r>
            <a:r>
              <a:rPr lang="ru-RU" sz="1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 производства!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8F2FC7-121C-D104-707F-C221F7AFE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4" y="3432294"/>
            <a:ext cx="3856165" cy="26501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6F46783-F43C-DA67-4F77-90F7E3CE72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527" y="2641335"/>
            <a:ext cx="4025334" cy="19817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59F2AF-ADFB-A56A-52C2-A848DD12FBCA}"/>
              </a:ext>
            </a:extLst>
          </p:cNvPr>
          <p:cNvSpPr txBox="1"/>
          <p:nvPr/>
        </p:nvSpPr>
        <p:spPr>
          <a:xfrm>
            <a:off x="5044345" y="4483484"/>
            <a:ext cx="4884870" cy="2062103"/>
          </a:xfrm>
          <a:prstGeom prst="rect">
            <a:avLst/>
          </a:prstGeom>
          <a:solidFill>
            <a:schemeClr val="bg1"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 marL="95250" marR="344170" indent="-342900" algn="just" eaLnBrk="0" hangingPunct="0"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1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Сборные резервуары могут иметь различные размеры и конфигурации, </a:t>
            </a:r>
          </a:p>
          <a:p>
            <a:pPr marL="95250" marR="344170" indent="-342900" algn="just" eaLnBrk="0" hangingPunct="0"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1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чтобы соответствовать потребностям и ограничениям местности. </a:t>
            </a:r>
          </a:p>
          <a:p>
            <a:pPr marL="95250" marR="344170" indent="-342900" algn="just" eaLnBrk="0" hangingPunct="0">
              <a:spcBef>
                <a:spcPts val="1000"/>
              </a:spcBef>
              <a:spcAft>
                <a:spcPts val="80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1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Они также могут быть переносными и легко устанавливаемыми, что облегчает их использование в различных ситуациях.</a:t>
            </a:r>
            <a:endParaRPr lang="en-US" sz="140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786C2B3-5F7B-9D78-452E-B1321E8843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214" y="6072345"/>
            <a:ext cx="1652963" cy="60428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9F1634C-E5FB-B675-FDA7-5D7EDD6151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0" y="6082855"/>
            <a:ext cx="1652963" cy="6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8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AA168A-3BDD-AF28-4404-DC1A74C668A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EBFBF"/>
              </a:clrFrom>
              <a:clrTo>
                <a:srgbClr val="DEBFB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58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380" y="132748"/>
            <a:ext cx="9827273" cy="6561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4361C-110D-50AD-9F46-4EF7A5A0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80" y="351692"/>
            <a:ext cx="9358320" cy="404446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/>
          <a:p>
            <a:pPr algn="ctr"/>
            <a:r>
              <a:rPr lang="ru-RU" sz="2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  <a:ea typeface="+mn-ea"/>
                <a:cs typeface="+mn-cs"/>
              </a:rPr>
              <a:t>ООО «ПО «Элером» – </a:t>
            </a:r>
            <a:br>
              <a:rPr lang="ru-RU" sz="2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2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  <a:ea typeface="+mn-ea"/>
                <a:cs typeface="+mn-cs"/>
              </a:rPr>
              <a:t>ваш надежный партнер в производстве резервуаров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7A0438-21B2-9A3F-4C25-2ED48C72A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56" y="1114112"/>
            <a:ext cx="9358320" cy="5278117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Наша компания обладает большим опытом и экспертизой в этой области, и мы готовы предложить высококачественные решения для ваших потребностей.</a:t>
            </a:r>
            <a:endParaRPr lang="en-US" sz="640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Преимущества наших емкостей: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Качественные материалы: резервуары полностью изготавливаются в заводских условиях.</a:t>
            </a:r>
            <a:r>
              <a:rPr lang="en-US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endParaRPr lang="ru-RU" sz="640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Долговечность: сталь, покрытая горячим цинком, обеспечивает высокую прочность и защиту от коррозии, что увеличивает срок службы резервуаров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Гибкость в конструкции: мы предлагаем различные варианты размеров и конфигураций, чтобы удовлетворить потребности клиента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Никаких сварочных работ на месте, монтаж в любое время года и в максимально короткие сроки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Комплексное решение: мы предлагаем полный спектр услуг</a:t>
            </a:r>
            <a:r>
              <a:rPr lang="en-US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–</a:t>
            </a: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проектирование, производство, доставку и монтаж емкостей</a:t>
            </a: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Roboto" panose="02000000000000000000" pitchFamily="2" charset="0"/>
              </a:rPr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80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Мы придерживаемся самых высоких </a:t>
            </a:r>
            <a:r>
              <a:rPr lang="ru-RU" sz="72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стандартов</a:t>
            </a:r>
            <a:r>
              <a:rPr lang="ru-RU" sz="80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!</a:t>
            </a:r>
          </a:p>
          <a:p>
            <a:pPr marL="0" indent="0" algn="ctr">
              <a:buNone/>
            </a:pPr>
            <a:b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F0F5EF-DAE8-AE49-4BF2-4BD335EBAB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046" y="132749"/>
            <a:ext cx="949452" cy="10896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31211A-5E66-A97F-7292-793A992A55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35" y="6090088"/>
            <a:ext cx="1652963" cy="6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01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B1F579-0E37-3EE6-A51C-EA7EABC7B0D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 trans="8000" pressure="31"/>
                    </a14:imgEffect>
                    <a14:imgEffect>
                      <a14:sharpenSoften amount="46000"/>
                    </a14:imgEffect>
                    <a14:imgEffect>
                      <a14:colorTemperature colorTemp="8602"/>
                    </a14:imgEffect>
                    <a14:imgEffect>
                      <a14:saturation sat="104000"/>
                    </a14:imgEffect>
                    <a14:imgEffect>
                      <a14:brightnessContrast bright="69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28" y="204633"/>
            <a:ext cx="10596086" cy="6420026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127000">
              <a:schemeClr val="accent1">
                <a:alpha val="3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A41F07-2C6C-1D37-5C04-824DB2755C6C}"/>
              </a:ext>
            </a:extLst>
          </p:cNvPr>
          <p:cNvSpPr txBox="1"/>
          <p:nvPr/>
        </p:nvSpPr>
        <p:spPr>
          <a:xfrm>
            <a:off x="2314553" y="2758108"/>
            <a:ext cx="7959473" cy="2474075"/>
          </a:xfrm>
          <a:prstGeom prst="rect">
            <a:avLst/>
          </a:prstGeom>
          <a:solidFill>
            <a:schemeClr val="bg1">
              <a:alpha val="62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5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Мы понимаем важность своевременной поставки и выполнения заказов для наших клиентов. Готовы предложить оперативное производство и доставку, а также гибкость в адаптации к изменениям или дополнительным требованиям в процессе работы. </a:t>
            </a:r>
          </a:p>
          <a:p>
            <a:pPr algn="ctr">
              <a:lnSpc>
                <a:spcPct val="150000"/>
              </a:lnSpc>
            </a:pPr>
            <a:r>
              <a:rPr lang="ru-RU" sz="15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Мы гордимся нашей репутацией надежного партнера в производстве резервуаров, и готовы стать вашим надежным партнером в реализации проектов. </a:t>
            </a:r>
          </a:p>
          <a:p>
            <a:pPr algn="ctr">
              <a:lnSpc>
                <a:spcPct val="150000"/>
              </a:lnSpc>
            </a:pPr>
            <a:r>
              <a:rPr lang="ru-RU" sz="15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С нами вы получите высококачественные резервуары, профессиональную поддержку и уверенность в успехе вашего проекта.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E8F217-CB2A-3196-B7AE-68AEEA3D5B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7" y="183806"/>
            <a:ext cx="5142687" cy="14565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1CEFAE-47F5-F10D-DCFB-677772AFCB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35" y="231054"/>
            <a:ext cx="912900" cy="6901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C079E5-88ED-12DE-1560-0518EC2B19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38" y="231831"/>
            <a:ext cx="912900" cy="6885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FB0A49-BFE3-53D9-81DD-D8DF62765A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410" y="220625"/>
            <a:ext cx="912900" cy="6901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410125-EC02-A68E-E9B1-6E5F853EAA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063" y="247976"/>
            <a:ext cx="912901" cy="6846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E3CA2C0-928A-7820-441B-40E84EFBCC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036" y="241628"/>
            <a:ext cx="912900" cy="6846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159F058-C11C-E56D-30DB-6C592B7CF3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736" y="987839"/>
            <a:ext cx="920204" cy="69015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DD15A94-09C8-9324-8D5D-FC9B367B2D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71" y="982835"/>
            <a:ext cx="912899" cy="70633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DDC79D1-E5D9-EA60-5CA0-51894E5DA6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885" y="985859"/>
            <a:ext cx="910066" cy="67851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1C03456-1DE9-CACB-5DE7-F3A788C04C0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088" y="1708337"/>
            <a:ext cx="784203" cy="6143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B3005CB-2931-D8D4-E9BC-4ADDBB07F9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444" y="1726810"/>
            <a:ext cx="784203" cy="58815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F062374-3D0F-4B0C-F126-04102B332C9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22" y="1736430"/>
            <a:ext cx="829763" cy="59523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7F4E3EE-9144-B499-FEE5-B2B6AE6CDA5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12" y="1720630"/>
            <a:ext cx="836795" cy="62759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D33D20D-20DD-3C08-F7E6-5508749207C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55" y="985858"/>
            <a:ext cx="912901" cy="68467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4481851-33DC-158D-484E-F334DF1D829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671" y="1046418"/>
            <a:ext cx="912900" cy="58815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B240AA3-8A55-0FC9-29E4-AC50183DB05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56" y="1710600"/>
            <a:ext cx="881181" cy="62106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9123990-8508-5E30-A5C5-51DE7934A21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974" y="1708337"/>
            <a:ext cx="837564" cy="60096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6FC0FEE-6940-148C-10C5-05C94C12B36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14" y="1704660"/>
            <a:ext cx="836761" cy="62757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574E5A5-4DDC-4517-9868-7632336F5C2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66" y="1018168"/>
            <a:ext cx="934290" cy="61640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C79C30A-CA08-9B64-8923-1A701684769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732" y="1689432"/>
            <a:ext cx="1118923" cy="61431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D8402A2-AF6B-62BB-2B61-D043BF861D7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38" y="1726066"/>
            <a:ext cx="836761" cy="61210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E723685-51D3-4CCB-776A-2700C0683F7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77" y="1734743"/>
            <a:ext cx="836793" cy="62759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E4F0F2D-D495-1030-FBC8-B7969E6C71A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488" y="1726066"/>
            <a:ext cx="836793" cy="62759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7BEEE67-6BE0-B087-9AB3-0BEF17FD376A}"/>
              </a:ext>
            </a:extLst>
          </p:cNvPr>
          <p:cNvSpPr txBox="1"/>
          <p:nvPr/>
        </p:nvSpPr>
        <p:spPr>
          <a:xfrm>
            <a:off x="4392887" y="2420669"/>
            <a:ext cx="3564767" cy="523220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НАШИ ПАРТНЕРЫ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41AE012-C6F9-FEDE-7A64-FF3A3391688D}"/>
              </a:ext>
            </a:extLst>
          </p:cNvPr>
          <p:cNvSpPr txBox="1"/>
          <p:nvPr/>
        </p:nvSpPr>
        <p:spPr>
          <a:xfrm>
            <a:off x="3767273" y="5188581"/>
            <a:ext cx="6070947" cy="1477328"/>
          </a:xfrm>
          <a:prstGeom prst="rect">
            <a:avLst/>
          </a:prstGeom>
          <a:solidFill>
            <a:schemeClr val="bg1">
              <a:alpha val="78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ru-RU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140002 Московская область, город Люберцы </a:t>
            </a:r>
          </a:p>
          <a:p>
            <a:r>
              <a:rPr lang="ru-RU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Октябрьский проспект, дом 1, БЦ «Лермонтовский</a:t>
            </a:r>
            <a:br>
              <a:rPr lang="ru-RU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      +7 (495) 626-2308; +7 (925) 859-1291 </a:t>
            </a:r>
            <a:br>
              <a:rPr lang="ru-RU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      </a:t>
            </a:r>
            <a:r>
              <a:rPr lang="en-US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kyb@elerom.ru</a:t>
            </a:r>
          </a:p>
          <a:p>
            <a:endParaRPr lang="ru-RU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3D05BBF-4697-BA53-08AB-6F39C635961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486" y="6077603"/>
            <a:ext cx="1652963" cy="60428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ACEF4EF-BA86-1B82-89F4-0F175707E616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0" y="5637771"/>
            <a:ext cx="949452" cy="108966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5889AB9-F5E4-C524-E6AF-1AAF5686B164}"/>
              </a:ext>
            </a:extLst>
          </p:cNvPr>
          <p:cNvSpPr txBox="1"/>
          <p:nvPr/>
        </p:nvSpPr>
        <p:spPr>
          <a:xfrm>
            <a:off x="1626614" y="5499250"/>
            <a:ext cx="2289720" cy="95410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НАШИ</a:t>
            </a:r>
          </a:p>
          <a:p>
            <a:r>
              <a:rPr lang="ru-RU" sz="2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КОНТАКТЫ</a:t>
            </a:r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BB4F45A2-F055-EDC9-87DF-4FB79F2487FE}"/>
              </a:ext>
            </a:extLst>
          </p:cNvPr>
          <p:cNvSpPr/>
          <p:nvPr/>
        </p:nvSpPr>
        <p:spPr>
          <a:xfrm>
            <a:off x="3911577" y="5837603"/>
            <a:ext cx="318486" cy="89642"/>
          </a:xfrm>
          <a:custGeom>
            <a:avLst/>
            <a:gdLst>
              <a:gd name="connsiteX0" fmla="*/ 708552 w 727493"/>
              <a:gd name="connsiteY0" fmla="*/ 94298 h 239857"/>
              <a:gd name="connsiteX1" fmla="*/ 363747 w 727493"/>
              <a:gd name="connsiteY1" fmla="*/ 0 h 239857"/>
              <a:gd name="connsiteX2" fmla="*/ 18942 w 727493"/>
              <a:gd name="connsiteY2" fmla="*/ 94298 h 239857"/>
              <a:gd name="connsiteX3" fmla="*/ 6559 w 727493"/>
              <a:gd name="connsiteY3" fmla="*/ 148590 h 239857"/>
              <a:gd name="connsiteX4" fmla="*/ 57042 w 727493"/>
              <a:gd name="connsiteY4" fmla="*/ 222885 h 239857"/>
              <a:gd name="connsiteX5" fmla="*/ 115144 w 727493"/>
              <a:gd name="connsiteY5" fmla="*/ 228600 h 239857"/>
              <a:gd name="connsiteX6" fmla="*/ 161817 w 727493"/>
              <a:gd name="connsiteY6" fmla="*/ 181927 h 239857"/>
              <a:gd name="connsiteX7" fmla="*/ 173247 w 727493"/>
              <a:gd name="connsiteY7" fmla="*/ 155258 h 239857"/>
              <a:gd name="connsiteX8" fmla="*/ 173247 w 727493"/>
              <a:gd name="connsiteY8" fmla="*/ 106680 h 239857"/>
              <a:gd name="connsiteX9" fmla="*/ 363747 w 727493"/>
              <a:gd name="connsiteY9" fmla="*/ 75248 h 239857"/>
              <a:gd name="connsiteX10" fmla="*/ 554247 w 727493"/>
              <a:gd name="connsiteY10" fmla="*/ 106680 h 239857"/>
              <a:gd name="connsiteX11" fmla="*/ 554247 w 727493"/>
              <a:gd name="connsiteY11" fmla="*/ 155258 h 239857"/>
              <a:gd name="connsiteX12" fmla="*/ 565677 w 727493"/>
              <a:gd name="connsiteY12" fmla="*/ 181927 h 239857"/>
              <a:gd name="connsiteX13" fmla="*/ 612349 w 727493"/>
              <a:gd name="connsiteY13" fmla="*/ 228600 h 239857"/>
              <a:gd name="connsiteX14" fmla="*/ 670452 w 727493"/>
              <a:gd name="connsiteY14" fmla="*/ 222885 h 239857"/>
              <a:gd name="connsiteX15" fmla="*/ 720934 w 727493"/>
              <a:gd name="connsiteY15" fmla="*/ 148590 h 239857"/>
              <a:gd name="connsiteX16" fmla="*/ 708552 w 727493"/>
              <a:gd name="connsiteY16" fmla="*/ 94298 h 23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93" h="239857">
                <a:moveTo>
                  <a:pt x="708552" y="94298"/>
                </a:moveTo>
                <a:cubicBezTo>
                  <a:pt x="607587" y="34290"/>
                  <a:pt x="489477" y="0"/>
                  <a:pt x="363747" y="0"/>
                </a:cubicBezTo>
                <a:cubicBezTo>
                  <a:pt x="238017" y="0"/>
                  <a:pt x="119907" y="34290"/>
                  <a:pt x="18942" y="94298"/>
                </a:cubicBezTo>
                <a:cubicBezTo>
                  <a:pt x="-108" y="105728"/>
                  <a:pt x="-5823" y="130493"/>
                  <a:pt x="6559" y="148590"/>
                </a:cubicBezTo>
                <a:lnTo>
                  <a:pt x="57042" y="222885"/>
                </a:lnTo>
                <a:cubicBezTo>
                  <a:pt x="70377" y="242888"/>
                  <a:pt x="98952" y="245745"/>
                  <a:pt x="115144" y="228600"/>
                </a:cubicBezTo>
                <a:lnTo>
                  <a:pt x="161817" y="181927"/>
                </a:lnTo>
                <a:cubicBezTo>
                  <a:pt x="169437" y="174308"/>
                  <a:pt x="173247" y="164783"/>
                  <a:pt x="173247" y="155258"/>
                </a:cubicBezTo>
                <a:lnTo>
                  <a:pt x="173247" y="106680"/>
                </a:lnTo>
                <a:cubicBezTo>
                  <a:pt x="233254" y="86678"/>
                  <a:pt x="297072" y="75248"/>
                  <a:pt x="363747" y="75248"/>
                </a:cubicBezTo>
                <a:cubicBezTo>
                  <a:pt x="430422" y="75248"/>
                  <a:pt x="494239" y="86678"/>
                  <a:pt x="554247" y="106680"/>
                </a:cubicBezTo>
                <a:lnTo>
                  <a:pt x="554247" y="155258"/>
                </a:lnTo>
                <a:cubicBezTo>
                  <a:pt x="554247" y="165735"/>
                  <a:pt x="558057" y="175260"/>
                  <a:pt x="565677" y="181927"/>
                </a:cubicBezTo>
                <a:lnTo>
                  <a:pt x="612349" y="228600"/>
                </a:lnTo>
                <a:cubicBezTo>
                  <a:pt x="629494" y="245745"/>
                  <a:pt x="657117" y="242888"/>
                  <a:pt x="670452" y="222885"/>
                </a:cubicBezTo>
                <a:lnTo>
                  <a:pt x="720934" y="148590"/>
                </a:lnTo>
                <a:cubicBezTo>
                  <a:pt x="733317" y="130493"/>
                  <a:pt x="727602" y="105728"/>
                  <a:pt x="708552" y="9429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6C9A11E3-0688-8DD7-75FC-16AF3781100A}"/>
              </a:ext>
            </a:extLst>
          </p:cNvPr>
          <p:cNvSpPr/>
          <p:nvPr/>
        </p:nvSpPr>
        <p:spPr>
          <a:xfrm>
            <a:off x="3925956" y="5917411"/>
            <a:ext cx="289729" cy="111733"/>
          </a:xfrm>
          <a:custGeom>
            <a:avLst/>
            <a:gdLst>
              <a:gd name="connsiteX0" fmla="*/ 381000 w 571500"/>
              <a:gd name="connsiteY0" fmla="*/ 190500 h 419100"/>
              <a:gd name="connsiteX1" fmla="*/ 342900 w 571500"/>
              <a:gd name="connsiteY1" fmla="*/ 190500 h 419100"/>
              <a:gd name="connsiteX2" fmla="*/ 342900 w 571500"/>
              <a:gd name="connsiteY2" fmla="*/ 152400 h 419100"/>
              <a:gd name="connsiteX3" fmla="*/ 381000 w 571500"/>
              <a:gd name="connsiteY3" fmla="*/ 152400 h 419100"/>
              <a:gd name="connsiteX4" fmla="*/ 381000 w 571500"/>
              <a:gd name="connsiteY4" fmla="*/ 190500 h 419100"/>
              <a:gd name="connsiteX5" fmla="*/ 381000 w 571500"/>
              <a:gd name="connsiteY5" fmla="*/ 266700 h 419100"/>
              <a:gd name="connsiteX6" fmla="*/ 342900 w 571500"/>
              <a:gd name="connsiteY6" fmla="*/ 266700 h 419100"/>
              <a:gd name="connsiteX7" fmla="*/ 342900 w 571500"/>
              <a:gd name="connsiteY7" fmla="*/ 228600 h 419100"/>
              <a:gd name="connsiteX8" fmla="*/ 381000 w 571500"/>
              <a:gd name="connsiteY8" fmla="*/ 228600 h 419100"/>
              <a:gd name="connsiteX9" fmla="*/ 381000 w 571500"/>
              <a:gd name="connsiteY9" fmla="*/ 266700 h 419100"/>
              <a:gd name="connsiteX10" fmla="*/ 381000 w 571500"/>
              <a:gd name="connsiteY10" fmla="*/ 342900 h 419100"/>
              <a:gd name="connsiteX11" fmla="*/ 342900 w 571500"/>
              <a:gd name="connsiteY11" fmla="*/ 342900 h 419100"/>
              <a:gd name="connsiteX12" fmla="*/ 342900 w 571500"/>
              <a:gd name="connsiteY12" fmla="*/ 304800 h 419100"/>
              <a:gd name="connsiteX13" fmla="*/ 381000 w 571500"/>
              <a:gd name="connsiteY13" fmla="*/ 304800 h 419100"/>
              <a:gd name="connsiteX14" fmla="*/ 381000 w 571500"/>
              <a:gd name="connsiteY14" fmla="*/ 342900 h 419100"/>
              <a:gd name="connsiteX15" fmla="*/ 304800 w 571500"/>
              <a:gd name="connsiteY15" fmla="*/ 190500 h 419100"/>
              <a:gd name="connsiteX16" fmla="*/ 266700 w 571500"/>
              <a:gd name="connsiteY16" fmla="*/ 190500 h 419100"/>
              <a:gd name="connsiteX17" fmla="*/ 266700 w 571500"/>
              <a:gd name="connsiteY17" fmla="*/ 152400 h 419100"/>
              <a:gd name="connsiteX18" fmla="*/ 304800 w 571500"/>
              <a:gd name="connsiteY18" fmla="*/ 152400 h 419100"/>
              <a:gd name="connsiteX19" fmla="*/ 304800 w 571500"/>
              <a:gd name="connsiteY19" fmla="*/ 190500 h 419100"/>
              <a:gd name="connsiteX20" fmla="*/ 304800 w 571500"/>
              <a:gd name="connsiteY20" fmla="*/ 266700 h 419100"/>
              <a:gd name="connsiteX21" fmla="*/ 266700 w 571500"/>
              <a:gd name="connsiteY21" fmla="*/ 266700 h 419100"/>
              <a:gd name="connsiteX22" fmla="*/ 266700 w 571500"/>
              <a:gd name="connsiteY22" fmla="*/ 228600 h 419100"/>
              <a:gd name="connsiteX23" fmla="*/ 304800 w 571500"/>
              <a:gd name="connsiteY23" fmla="*/ 228600 h 419100"/>
              <a:gd name="connsiteX24" fmla="*/ 304800 w 571500"/>
              <a:gd name="connsiteY24" fmla="*/ 266700 h 419100"/>
              <a:gd name="connsiteX25" fmla="*/ 304800 w 571500"/>
              <a:gd name="connsiteY25" fmla="*/ 342900 h 419100"/>
              <a:gd name="connsiteX26" fmla="*/ 266700 w 571500"/>
              <a:gd name="connsiteY26" fmla="*/ 342900 h 419100"/>
              <a:gd name="connsiteX27" fmla="*/ 266700 w 571500"/>
              <a:gd name="connsiteY27" fmla="*/ 304800 h 419100"/>
              <a:gd name="connsiteX28" fmla="*/ 304800 w 571500"/>
              <a:gd name="connsiteY28" fmla="*/ 304800 h 419100"/>
              <a:gd name="connsiteX29" fmla="*/ 304800 w 571500"/>
              <a:gd name="connsiteY29" fmla="*/ 342900 h 419100"/>
              <a:gd name="connsiteX30" fmla="*/ 228600 w 571500"/>
              <a:gd name="connsiteY30" fmla="*/ 190500 h 419100"/>
              <a:gd name="connsiteX31" fmla="*/ 190500 w 571500"/>
              <a:gd name="connsiteY31" fmla="*/ 190500 h 419100"/>
              <a:gd name="connsiteX32" fmla="*/ 190500 w 571500"/>
              <a:gd name="connsiteY32" fmla="*/ 152400 h 419100"/>
              <a:gd name="connsiteX33" fmla="*/ 228600 w 571500"/>
              <a:gd name="connsiteY33" fmla="*/ 152400 h 419100"/>
              <a:gd name="connsiteX34" fmla="*/ 228600 w 571500"/>
              <a:gd name="connsiteY34" fmla="*/ 190500 h 419100"/>
              <a:gd name="connsiteX35" fmla="*/ 228600 w 571500"/>
              <a:gd name="connsiteY35" fmla="*/ 266700 h 419100"/>
              <a:gd name="connsiteX36" fmla="*/ 190500 w 571500"/>
              <a:gd name="connsiteY36" fmla="*/ 266700 h 419100"/>
              <a:gd name="connsiteX37" fmla="*/ 190500 w 571500"/>
              <a:gd name="connsiteY37" fmla="*/ 228600 h 419100"/>
              <a:gd name="connsiteX38" fmla="*/ 228600 w 571500"/>
              <a:gd name="connsiteY38" fmla="*/ 228600 h 419100"/>
              <a:gd name="connsiteX39" fmla="*/ 228600 w 571500"/>
              <a:gd name="connsiteY39" fmla="*/ 266700 h 419100"/>
              <a:gd name="connsiteX40" fmla="*/ 228600 w 571500"/>
              <a:gd name="connsiteY40" fmla="*/ 342900 h 419100"/>
              <a:gd name="connsiteX41" fmla="*/ 190500 w 571500"/>
              <a:gd name="connsiteY41" fmla="*/ 342900 h 419100"/>
              <a:gd name="connsiteX42" fmla="*/ 190500 w 571500"/>
              <a:gd name="connsiteY42" fmla="*/ 304800 h 419100"/>
              <a:gd name="connsiteX43" fmla="*/ 228600 w 571500"/>
              <a:gd name="connsiteY43" fmla="*/ 304800 h 419100"/>
              <a:gd name="connsiteX44" fmla="*/ 228600 w 571500"/>
              <a:gd name="connsiteY44" fmla="*/ 342900 h 419100"/>
              <a:gd name="connsiteX45" fmla="*/ 438150 w 571500"/>
              <a:gd name="connsiteY45" fmla="*/ 85725 h 419100"/>
              <a:gd name="connsiteX46" fmla="*/ 438150 w 571500"/>
              <a:gd name="connsiteY46" fmla="*/ 28575 h 419100"/>
              <a:gd name="connsiteX47" fmla="*/ 409575 w 571500"/>
              <a:gd name="connsiteY47" fmla="*/ 0 h 419100"/>
              <a:gd name="connsiteX48" fmla="*/ 381000 w 571500"/>
              <a:gd name="connsiteY48" fmla="*/ 28575 h 419100"/>
              <a:gd name="connsiteX49" fmla="*/ 381000 w 571500"/>
              <a:gd name="connsiteY49" fmla="*/ 76200 h 419100"/>
              <a:gd name="connsiteX50" fmla="*/ 190500 w 571500"/>
              <a:gd name="connsiteY50" fmla="*/ 76200 h 419100"/>
              <a:gd name="connsiteX51" fmla="*/ 190500 w 571500"/>
              <a:gd name="connsiteY51" fmla="*/ 28575 h 419100"/>
              <a:gd name="connsiteX52" fmla="*/ 161925 w 571500"/>
              <a:gd name="connsiteY52" fmla="*/ 0 h 419100"/>
              <a:gd name="connsiteX53" fmla="*/ 133350 w 571500"/>
              <a:gd name="connsiteY53" fmla="*/ 28575 h 419100"/>
              <a:gd name="connsiteX54" fmla="*/ 133350 w 571500"/>
              <a:gd name="connsiteY54" fmla="*/ 85725 h 419100"/>
              <a:gd name="connsiteX55" fmla="*/ 21907 w 571500"/>
              <a:gd name="connsiteY55" fmla="*/ 197168 h 419100"/>
              <a:gd name="connsiteX56" fmla="*/ 0 w 571500"/>
              <a:gd name="connsiteY56" fmla="*/ 251460 h 419100"/>
              <a:gd name="connsiteX57" fmla="*/ 0 w 571500"/>
              <a:gd name="connsiteY57" fmla="*/ 419100 h 419100"/>
              <a:gd name="connsiteX58" fmla="*/ 571500 w 571500"/>
              <a:gd name="connsiteY58" fmla="*/ 419100 h 419100"/>
              <a:gd name="connsiteX59" fmla="*/ 571500 w 571500"/>
              <a:gd name="connsiteY59" fmla="*/ 250508 h 419100"/>
              <a:gd name="connsiteX60" fmla="*/ 549593 w 571500"/>
              <a:gd name="connsiteY60" fmla="*/ 196215 h 419100"/>
              <a:gd name="connsiteX61" fmla="*/ 438150 w 571500"/>
              <a:gd name="connsiteY61" fmla="*/ 85725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71500" h="419100">
                <a:moveTo>
                  <a:pt x="381000" y="190500"/>
                </a:moveTo>
                <a:lnTo>
                  <a:pt x="342900" y="190500"/>
                </a:lnTo>
                <a:lnTo>
                  <a:pt x="342900" y="152400"/>
                </a:lnTo>
                <a:lnTo>
                  <a:pt x="381000" y="152400"/>
                </a:lnTo>
                <a:lnTo>
                  <a:pt x="381000" y="190500"/>
                </a:lnTo>
                <a:close/>
                <a:moveTo>
                  <a:pt x="381000" y="266700"/>
                </a:moveTo>
                <a:lnTo>
                  <a:pt x="342900" y="266700"/>
                </a:lnTo>
                <a:lnTo>
                  <a:pt x="342900" y="228600"/>
                </a:lnTo>
                <a:lnTo>
                  <a:pt x="381000" y="228600"/>
                </a:lnTo>
                <a:lnTo>
                  <a:pt x="381000" y="266700"/>
                </a:lnTo>
                <a:close/>
                <a:moveTo>
                  <a:pt x="381000" y="342900"/>
                </a:moveTo>
                <a:lnTo>
                  <a:pt x="342900" y="342900"/>
                </a:lnTo>
                <a:lnTo>
                  <a:pt x="342900" y="304800"/>
                </a:lnTo>
                <a:lnTo>
                  <a:pt x="381000" y="304800"/>
                </a:lnTo>
                <a:lnTo>
                  <a:pt x="381000" y="342900"/>
                </a:lnTo>
                <a:close/>
                <a:moveTo>
                  <a:pt x="304800" y="190500"/>
                </a:moveTo>
                <a:lnTo>
                  <a:pt x="266700" y="190500"/>
                </a:lnTo>
                <a:lnTo>
                  <a:pt x="266700" y="152400"/>
                </a:lnTo>
                <a:lnTo>
                  <a:pt x="304800" y="152400"/>
                </a:lnTo>
                <a:lnTo>
                  <a:pt x="304800" y="190500"/>
                </a:lnTo>
                <a:close/>
                <a:moveTo>
                  <a:pt x="304800" y="266700"/>
                </a:moveTo>
                <a:lnTo>
                  <a:pt x="266700" y="266700"/>
                </a:lnTo>
                <a:lnTo>
                  <a:pt x="266700" y="228600"/>
                </a:lnTo>
                <a:lnTo>
                  <a:pt x="304800" y="228600"/>
                </a:lnTo>
                <a:lnTo>
                  <a:pt x="304800" y="266700"/>
                </a:lnTo>
                <a:close/>
                <a:moveTo>
                  <a:pt x="304800" y="342900"/>
                </a:moveTo>
                <a:lnTo>
                  <a:pt x="266700" y="342900"/>
                </a:lnTo>
                <a:lnTo>
                  <a:pt x="266700" y="304800"/>
                </a:lnTo>
                <a:lnTo>
                  <a:pt x="304800" y="304800"/>
                </a:lnTo>
                <a:lnTo>
                  <a:pt x="304800" y="342900"/>
                </a:lnTo>
                <a:close/>
                <a:moveTo>
                  <a:pt x="228600" y="190500"/>
                </a:moveTo>
                <a:lnTo>
                  <a:pt x="190500" y="190500"/>
                </a:lnTo>
                <a:lnTo>
                  <a:pt x="190500" y="152400"/>
                </a:lnTo>
                <a:lnTo>
                  <a:pt x="228600" y="152400"/>
                </a:lnTo>
                <a:lnTo>
                  <a:pt x="228600" y="190500"/>
                </a:lnTo>
                <a:close/>
                <a:moveTo>
                  <a:pt x="228600" y="266700"/>
                </a:moveTo>
                <a:lnTo>
                  <a:pt x="190500" y="266700"/>
                </a:lnTo>
                <a:lnTo>
                  <a:pt x="190500" y="228600"/>
                </a:lnTo>
                <a:lnTo>
                  <a:pt x="228600" y="228600"/>
                </a:lnTo>
                <a:lnTo>
                  <a:pt x="228600" y="266700"/>
                </a:lnTo>
                <a:close/>
                <a:moveTo>
                  <a:pt x="228600" y="342900"/>
                </a:moveTo>
                <a:lnTo>
                  <a:pt x="190500" y="342900"/>
                </a:lnTo>
                <a:lnTo>
                  <a:pt x="190500" y="304800"/>
                </a:lnTo>
                <a:lnTo>
                  <a:pt x="228600" y="304800"/>
                </a:lnTo>
                <a:lnTo>
                  <a:pt x="228600" y="342900"/>
                </a:lnTo>
                <a:close/>
                <a:moveTo>
                  <a:pt x="438150" y="85725"/>
                </a:moveTo>
                <a:lnTo>
                  <a:pt x="438150" y="28575"/>
                </a:lnTo>
                <a:cubicBezTo>
                  <a:pt x="438150" y="12382"/>
                  <a:pt x="425768" y="0"/>
                  <a:pt x="409575" y="0"/>
                </a:cubicBezTo>
                <a:cubicBezTo>
                  <a:pt x="393383" y="0"/>
                  <a:pt x="381000" y="12382"/>
                  <a:pt x="381000" y="28575"/>
                </a:cubicBezTo>
                <a:lnTo>
                  <a:pt x="381000" y="76200"/>
                </a:lnTo>
                <a:lnTo>
                  <a:pt x="190500" y="76200"/>
                </a:lnTo>
                <a:lnTo>
                  <a:pt x="190500" y="28575"/>
                </a:lnTo>
                <a:cubicBezTo>
                  <a:pt x="190500" y="12382"/>
                  <a:pt x="178118" y="0"/>
                  <a:pt x="161925" y="0"/>
                </a:cubicBezTo>
                <a:cubicBezTo>
                  <a:pt x="145733" y="0"/>
                  <a:pt x="133350" y="12382"/>
                  <a:pt x="133350" y="28575"/>
                </a:cubicBezTo>
                <a:lnTo>
                  <a:pt x="133350" y="85725"/>
                </a:lnTo>
                <a:lnTo>
                  <a:pt x="21907" y="197168"/>
                </a:lnTo>
                <a:cubicBezTo>
                  <a:pt x="7620" y="211455"/>
                  <a:pt x="0" y="230505"/>
                  <a:pt x="0" y="251460"/>
                </a:cubicBezTo>
                <a:lnTo>
                  <a:pt x="0" y="419100"/>
                </a:lnTo>
                <a:lnTo>
                  <a:pt x="571500" y="419100"/>
                </a:lnTo>
                <a:lnTo>
                  <a:pt x="571500" y="250508"/>
                </a:lnTo>
                <a:cubicBezTo>
                  <a:pt x="571500" y="230505"/>
                  <a:pt x="563880" y="210502"/>
                  <a:pt x="549593" y="196215"/>
                </a:cubicBezTo>
                <a:lnTo>
                  <a:pt x="438150" y="85725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6" name="Рисунок 5" descr="Электронная почта">
            <a:extLst>
              <a:ext uri="{FF2B5EF4-FFF2-40B4-BE49-F238E27FC236}">
                <a16:creationId xmlns:a16="http://schemas.microsoft.com/office/drawing/2014/main" id="{0D7123CB-B994-AB48-2297-5AF8ECDAF8F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3914352" y="6057666"/>
            <a:ext cx="318486" cy="24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8041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1718</TotalTime>
  <Words>509</Words>
  <Application>Microsoft Office PowerPoint</Application>
  <PresentationFormat>Широкоэкранный</PresentationFormat>
  <Paragraphs>44</Paragraphs>
  <Slides>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3" baseType="lpstr">
      <vt:lpstr>Arial</vt:lpstr>
      <vt:lpstr>Calibri</vt:lpstr>
      <vt:lpstr>Georgia</vt:lpstr>
      <vt:lpstr>Roboto</vt:lpstr>
      <vt:lpstr>Trebuchet MS</vt:lpstr>
      <vt:lpstr>Wingdings</vt:lpstr>
      <vt:lpstr>Wingdings 3</vt:lpstr>
      <vt:lpstr>Аспект</vt:lpstr>
      <vt:lpstr>Презентация PowerPoint</vt:lpstr>
      <vt:lpstr>- Изготавливаем сборные стальные резервуары на болтах и предлагаем готовые решения для хранения питьевой воды, противопожарного запаса воды и различных технических жидкостей!</vt:lpstr>
      <vt:lpstr>Резервуары из стали,</vt:lpstr>
      <vt:lpstr>ООО «ПО «Элером» –  ваш надежный партнер в производстве резервуаров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Сметанникова Юлия Сергеевна</dc:creator>
  <cp:lastModifiedBy>Сметанникова Юлия Сергеевна</cp:lastModifiedBy>
  <cp:revision>24</cp:revision>
  <dcterms:created xsi:type="dcterms:W3CDTF">2023-10-24T08:31:07Z</dcterms:created>
  <dcterms:modified xsi:type="dcterms:W3CDTF">2023-11-23T10:34:07Z</dcterms:modified>
</cp:coreProperties>
</file>