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6" r:id="rId2"/>
    <p:sldId id="268" r:id="rId3"/>
    <p:sldId id="267" r:id="rId4"/>
    <p:sldId id="257" r:id="rId5"/>
    <p:sldId id="264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DDD"/>
    <a:srgbClr val="82B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DF482-C8BA-4C87-9783-9E4B227CCBF5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ECB5D-B0B1-4FD6-975A-70C4FA1C46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167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ECB5D-B0B1-4FD6-975A-70C4FA1C46A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541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ECB5D-B0B1-4FD6-975A-70C4FA1C46A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510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46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7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399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556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4995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50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80804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0370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069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65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711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1460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72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462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433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FDA69-3613-400D-8AF7-D0020AB78E2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21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FDA69-3613-400D-8AF7-D0020AB78E2A}" type="datetimeFigureOut">
              <a:rPr lang="ru-RU" smtClean="0"/>
              <a:t>03.11.2023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776D87D-260E-45FA-A6DA-8FDDC1A9C0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88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hdphoto" Target="../media/hdphoto1.wdp"/><Relationship Id="rId7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8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11.png"/><Relationship Id="rId7" Type="http://schemas.openxmlformats.org/officeDocument/2006/relationships/image" Target="../media/image13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2.jp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" Type="http://schemas.openxmlformats.org/officeDocument/2006/relationships/image" Target="../media/image15.png"/><Relationship Id="rId21" Type="http://schemas.openxmlformats.org/officeDocument/2006/relationships/image" Target="../media/image3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5" Type="http://schemas.openxmlformats.org/officeDocument/2006/relationships/image" Target="../media/image7.jp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10.gif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microsoft.com/office/2007/relationships/hdphoto" Target="../media/hdphoto6.wdp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D589A1-1FC9-0933-5B44-B76E6E48D5C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3" y="269507"/>
            <a:ext cx="10128455" cy="6318986"/>
          </a:xfrm>
          <a:prstGeom prst="rect">
            <a:avLst/>
          </a:prstGeom>
          <a:solidFill>
            <a:schemeClr val="bg1"/>
          </a:solidFill>
          <a:effectLst>
            <a:outerShdw blurRad="63500" sx="104000" sy="104000" algn="ctr" rotWithShape="0">
              <a:schemeClr val="bg1">
                <a:alpha val="40000"/>
              </a:scheme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AF35CF-1380-2C94-B28E-B47797ECB907}"/>
              </a:ext>
            </a:extLst>
          </p:cNvPr>
          <p:cNvSpPr txBox="1"/>
          <p:nvPr/>
        </p:nvSpPr>
        <p:spPr>
          <a:xfrm>
            <a:off x="104318" y="1973448"/>
            <a:ext cx="11452413" cy="313502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blurRad="50800" dist="38100" algn="l" rotWithShape="0">
              <a:schemeClr val="bg1">
                <a:alpha val="40000"/>
              </a:schemeClr>
            </a:outerShdw>
            <a:reflection stA="58000" endPos="0" dist="12700" dir="5400000" sy="-100000" algn="bl" rotWithShape="0"/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МЫ МОЖЕМ МНОГОЕ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2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И это правда</a:t>
            </a:r>
          </a:p>
          <a:p>
            <a:pPr algn="ctr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Опыт наших сотрудников позволяет решать задачи любого уровня сложности и даёт возможность предоставить нашим Заказчикам весь спектр услуг: от проектирования до выполнения строительно-монтажных работ "под ключ" и последующего проведения сдачи объектов в эксплуатацию. </a:t>
            </a:r>
          </a:p>
          <a:p>
            <a:pPr algn="ctr">
              <a:lnSpc>
                <a:spcPct val="15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Мы предлагаем надежные технические решения для успешного выполнения задач, поставленных нашими Заказчиками.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9FA6ECA-52C2-F85F-24EC-B4F9B1BABF8A}"/>
              </a:ext>
            </a:extLst>
          </p:cNvPr>
          <p:cNvSpPr/>
          <p:nvPr/>
        </p:nvSpPr>
        <p:spPr>
          <a:xfrm>
            <a:off x="369793" y="269507"/>
            <a:ext cx="10128455" cy="148002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reflection stA="45000" endPos="6000" dist="203200" dir="5400000" sy="-100000" algn="bl" rotWithShape="0"/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contourW="12700">
              <a:contourClr>
                <a:schemeClr val="accent4"/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Общество с ограниченной ответственностью </a:t>
            </a:r>
          </a:p>
          <a:p>
            <a:pPr algn="ctr">
              <a:lnSpc>
                <a:spcPct val="150000"/>
              </a:lnSpc>
            </a:pPr>
            <a:r>
              <a:rPr lang="ru-RU" sz="32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«Производственное объединение «Элером»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ED8F553-1CB6-DBB2-89B5-9F671E2B5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2005" y="149735"/>
            <a:ext cx="949452" cy="10896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0BC619-042D-C939-58FC-F2BB9CE1A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680" y="4723138"/>
            <a:ext cx="1289699" cy="17835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52AF39-3FB6-1853-BB99-FB59808702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556" y="4705257"/>
            <a:ext cx="1289699" cy="18203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22E3538-2462-D4C2-219C-A395229F6A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865" y="4723138"/>
            <a:ext cx="1363921" cy="176995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51B82C6-43D9-2F2D-C0C7-71253901E7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5" y="4694463"/>
            <a:ext cx="1291474" cy="176995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2C3DA6F-625B-9054-BD9D-B359CC07FF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371" y="5812786"/>
            <a:ext cx="2516724" cy="71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96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D9F903-6895-AF45-8F3B-A5ED09F8F16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038" y="1163448"/>
            <a:ext cx="7293423" cy="5377690"/>
          </a:xfrm>
          <a:prstGeom prst="rect">
            <a:avLst/>
          </a:prstGeom>
          <a:ln>
            <a:noFill/>
          </a:ln>
          <a:effectLst>
            <a:outerShdw blurRad="292100" dist="139700" dir="2700000" sx="103000" sy="103000" algn="tl" rotWithShape="0">
              <a:schemeClr val="bg2">
                <a:alpha val="74000"/>
              </a:scheme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CAC3322-0749-9DD6-261C-45B5E2BC6159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 pressure="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86" y="297872"/>
            <a:ext cx="949452" cy="1089659"/>
          </a:xfrm>
          <a:prstGeom prst="rect">
            <a:avLst/>
          </a:prstGeom>
          <a:ln>
            <a:noFill/>
          </a:ln>
          <a:effectLst>
            <a:outerShdw blurRad="190500" sx="106000" sy="106000" algn="tl" rotWithShape="0">
              <a:schemeClr val="accent1">
                <a:lumMod val="40000"/>
                <a:lumOff val="60000"/>
                <a:alpha val="83000"/>
              </a:schemeClr>
            </a:outerShdw>
          </a:effectLst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A3FD5531-BB40-2894-EFF8-8558353AB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725" y="297871"/>
            <a:ext cx="949452" cy="1089660"/>
          </a:xfrm>
          <a:effectLst>
            <a:glow rad="127000">
              <a:schemeClr val="accent1">
                <a:alpha val="80000"/>
              </a:schemeClr>
            </a:glow>
          </a:effectLst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CF5D631A-19EB-A480-11CC-2D83A54A7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08" y="2160001"/>
            <a:ext cx="9145441" cy="1118888"/>
          </a:xfrm>
          <a:solidFill>
            <a:schemeClr val="bg1">
              <a:alpha val="57000"/>
            </a:schemeClr>
          </a:solidFill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  <a:t>- Изготавливаем резервуары</a:t>
            </a:r>
            <a:b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  <a:t> для хранения питьевой воды, а также резервуары из стали, покрытой горячим цинком, для хранения противопожарного запаса различных типов и объемов!</a:t>
            </a:r>
            <a:b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</a:br>
            <a:br>
              <a:rPr lang="en-US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</a:br>
            <a:endParaRPr lang="ru-RU" sz="1600" b="1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30B554-8EC0-AB2F-48F5-EDDA9D407653}"/>
              </a:ext>
            </a:extLst>
          </p:cNvPr>
          <p:cNvSpPr txBox="1"/>
          <p:nvPr/>
        </p:nvSpPr>
        <p:spPr>
          <a:xfrm>
            <a:off x="774712" y="4976011"/>
            <a:ext cx="9213034" cy="107721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Резервуары для хранения питьевой </a:t>
            </a:r>
            <a:r>
              <a:rPr lang="ru-RU" sz="16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воды имеют огромное значение в обеспечении доступа к чистой и безопасной питьевой воде. Надежный и устойчивый источник питьевой воды, особенно в ситуациях, когда недоступны централизованные системы водоснабжения или в случае аварийных ситуаций.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0900B9-C924-BAD4-88BF-441C3ABCF9A8}"/>
              </a:ext>
            </a:extLst>
          </p:cNvPr>
          <p:cNvSpPr txBox="1"/>
          <p:nvPr/>
        </p:nvSpPr>
        <p:spPr>
          <a:xfrm>
            <a:off x="299985" y="147785"/>
            <a:ext cx="93327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- Что  мы делаем?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9D78E-5308-A3A2-FA45-3D1872A0102E}"/>
              </a:ext>
            </a:extLst>
          </p:cNvPr>
          <p:cNvSpPr txBox="1"/>
          <p:nvPr/>
        </p:nvSpPr>
        <p:spPr>
          <a:xfrm>
            <a:off x="740915" y="3568006"/>
            <a:ext cx="9213034" cy="1118888"/>
          </a:xfrm>
          <a:prstGeom prst="rect">
            <a:avLst/>
          </a:prstGeom>
          <a:solidFill>
            <a:schemeClr val="bg1">
              <a:alpha val="57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Резервуары для хранения противопожарного запаса </a:t>
            </a:r>
            <a:r>
              <a:rPr lang="ru-RU" sz="16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имеют огромное значение в обеспечении безопасности и эффективности систем противопожарной защиты. Играют важную роль в готовности к возможным пожарным случаям и обеспечении быстрого реагирования на них.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D2A6C7-1AE8-D70A-5D0E-CE1A27E57057}"/>
              </a:ext>
            </a:extLst>
          </p:cNvPr>
          <p:cNvSpPr txBox="1"/>
          <p:nvPr/>
        </p:nvSpPr>
        <p:spPr>
          <a:xfrm>
            <a:off x="3910611" y="1655743"/>
            <a:ext cx="211147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1pPr>
          </a:lstStyle>
          <a:p>
            <a:pPr algn="ctr"/>
            <a:r>
              <a:rPr lang="ru-RU" dirty="0"/>
              <a:t>ПРОИЗВОДСТВО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C3292A-8E4B-509B-1459-D609704E2488}"/>
              </a:ext>
            </a:extLst>
          </p:cNvPr>
          <p:cNvSpPr txBox="1"/>
          <p:nvPr/>
        </p:nvSpPr>
        <p:spPr>
          <a:xfrm>
            <a:off x="1960438" y="1211129"/>
            <a:ext cx="247054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ПРОЕКТИРОВАНИЕ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CA5173-5F66-D2D8-4816-CEB71508DF64}"/>
              </a:ext>
            </a:extLst>
          </p:cNvPr>
          <p:cNvSpPr txBox="1"/>
          <p:nvPr/>
        </p:nvSpPr>
        <p:spPr>
          <a:xfrm>
            <a:off x="6688575" y="1655743"/>
            <a:ext cx="161509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ПОСТАВКА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5D8C94-2A75-5CC9-C2BE-01A758948A6B}"/>
              </a:ext>
            </a:extLst>
          </p:cNvPr>
          <p:cNvSpPr txBox="1"/>
          <p:nvPr/>
        </p:nvSpPr>
        <p:spPr>
          <a:xfrm>
            <a:off x="5204391" y="1209475"/>
            <a:ext cx="225105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МОДЕРНИЗАЦИЯ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7B099D-9C1E-98D0-9B33-027E2F52BD41}"/>
              </a:ext>
            </a:extLst>
          </p:cNvPr>
          <p:cNvSpPr txBox="1"/>
          <p:nvPr/>
        </p:nvSpPr>
        <p:spPr>
          <a:xfrm>
            <a:off x="896171" y="1653039"/>
            <a:ext cx="22765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РЕКОНСТРУКЦИЯ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511134-0742-AC01-F14B-63D59F98387F}"/>
              </a:ext>
            </a:extLst>
          </p:cNvPr>
          <p:cNvSpPr txBox="1"/>
          <p:nvPr/>
        </p:nvSpPr>
        <p:spPr>
          <a:xfrm>
            <a:off x="8107450" y="1211129"/>
            <a:ext cx="118333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РЕМОНТ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3B163E-D4AE-6228-A18D-3DC8E64A84C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214" y="6053229"/>
            <a:ext cx="1652963" cy="60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81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CCDAD48-9930-2A0D-938C-BB6BC0CF650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97" y="84805"/>
            <a:ext cx="4844880" cy="646037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AF531E-FE38-BD47-3AE8-82764962131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192" y="0"/>
            <a:ext cx="4978978" cy="6461208"/>
          </a:xfrm>
          <a:prstGeom prst="rect">
            <a:avLst/>
          </a:prstGeom>
          <a:noFill/>
          <a:effectLst>
            <a:glow>
              <a:schemeClr val="accent1"/>
            </a:glow>
            <a:outerShdw blurRad="50800" dist="50800" sx="1000" sy="1000" algn="ctr" rotWithShape="0">
              <a:srgbClr val="000000"/>
            </a:outerShd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FD24C3-8977-EDD3-0742-D4227519D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823" y="212604"/>
            <a:ext cx="2783885" cy="400110"/>
          </a:xfr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  <a:t>Ёмкости из стали,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FBF0E0-D2AA-AB1A-7374-416294ACF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824" y="1387531"/>
            <a:ext cx="4124398" cy="1471172"/>
          </a:xfrm>
        </p:spPr>
        <p:txBody>
          <a:bodyPr>
            <a:noAutofit/>
          </a:bodyPr>
          <a:lstStyle/>
          <a:p>
            <a:pPr marL="95250" algn="just" eaLnBrk="0" hangingPunct="0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Резервуар сборный цилиндрический 676, 1153, 2871 м3 из коррозионностойкой листовой стали AISI 304 для хранения питьевой воды. С теплоизоляцией </a:t>
            </a:r>
            <a:r>
              <a:rPr lang="ru-RU" sz="1400" dirty="0" err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крышевых</a:t>
            </a:r>
            <a:r>
              <a:rPr lang="ru-RU" sz="1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и стеновых панелей, лестницей из стали и люком на крыше.</a:t>
            </a:r>
            <a:endParaRPr lang="en-US" sz="1400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Georgia" panose="02040502050405020303" pitchFamily="18" charset="0"/>
            </a:endParaRPr>
          </a:p>
          <a:p>
            <a:pPr marL="0" marR="70485" indent="0" algn="just" eaLnBrk="0" hangingPunct="0">
              <a:lnSpc>
                <a:spcPct val="150000"/>
              </a:lnSpc>
              <a:spcAft>
                <a:spcPts val="800"/>
              </a:spcAft>
              <a:buNone/>
            </a:pPr>
            <a:endParaRPr lang="en-US" sz="1200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Georgia" panose="02040502050405020303" pitchFamily="18" charset="0"/>
            </a:endParaRPr>
          </a:p>
          <a:p>
            <a:pPr marL="69850" marR="70485" eaLnBrk="0" hangingPunct="0">
              <a:lnSpc>
                <a:spcPct val="96000"/>
              </a:lnSpc>
              <a:spcAft>
                <a:spcPts val="800"/>
              </a:spcAft>
            </a:pPr>
            <a:endParaRPr lang="ru-RU" sz="900" dirty="0"/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E8E8FFD1-BCAB-4541-10C5-5EEA85B779F4}"/>
              </a:ext>
            </a:extLst>
          </p:cNvPr>
          <p:cNvSpPr txBox="1">
            <a:spLocks/>
          </p:cNvSpPr>
          <p:nvPr/>
        </p:nvSpPr>
        <p:spPr>
          <a:xfrm>
            <a:off x="5154279" y="2223436"/>
            <a:ext cx="3673285" cy="3817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BA12669-B0C4-7739-F7EB-863FCB7BA290}"/>
              </a:ext>
            </a:extLst>
          </p:cNvPr>
          <p:cNvSpPr txBox="1">
            <a:spLocks/>
          </p:cNvSpPr>
          <p:nvPr/>
        </p:nvSpPr>
        <p:spPr>
          <a:xfrm>
            <a:off x="494454" y="2223436"/>
            <a:ext cx="3673285" cy="3817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2852364A-DB68-DC75-65D7-B2050C76D92E}"/>
              </a:ext>
            </a:extLst>
          </p:cNvPr>
          <p:cNvSpPr txBox="1">
            <a:spLocks/>
          </p:cNvSpPr>
          <p:nvPr/>
        </p:nvSpPr>
        <p:spPr>
          <a:xfrm>
            <a:off x="5154279" y="1868192"/>
            <a:ext cx="4884870" cy="3817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marR="344170" algn="just" eaLnBrk="0" hangingPunct="0">
              <a:lnSpc>
                <a:spcPct val="150000"/>
              </a:lnSpc>
              <a:spcAft>
                <a:spcPts val="800"/>
              </a:spcAft>
            </a:pPr>
            <a:r>
              <a:rPr lang="ru-RU" sz="1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Резервуар из стали с антикоррозийным покрытием - методом горячего цинкования, для хранения противопожарного запаса объемом 50 -466м3.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72322B8-F905-F3EA-7F4D-DB26EF8C88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725" y="297871"/>
            <a:ext cx="949452" cy="1089660"/>
          </a:xfrm>
          <a:prstGeom prst="rect">
            <a:avLst/>
          </a:prstGeom>
          <a:effectLst>
            <a:glow rad="127000">
              <a:schemeClr val="accent1">
                <a:alpha val="80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4E42FC-23B7-9C7B-B727-886AB737273D}"/>
              </a:ext>
            </a:extLst>
          </p:cNvPr>
          <p:cNvSpPr txBox="1"/>
          <p:nvPr/>
        </p:nvSpPr>
        <p:spPr>
          <a:xfrm>
            <a:off x="2331096" y="693019"/>
            <a:ext cx="406072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vert="horz" wrap="square" lIns="91440" tIns="45720" rIns="91440" bIns="45720" rtlCol="0" anchor="t">
            <a:spAutoFit/>
          </a:bodyPr>
          <a:lstStyle>
            <a:lvl1pPr algn="ctr">
              <a:spcBef>
                <a:spcPct val="0"/>
              </a:spcBef>
              <a:buNone/>
              <a:defRPr sz="2000" b="1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покрытые горячим цинком,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7362F-347F-F145-D043-69B4270422BD}"/>
              </a:ext>
            </a:extLst>
          </p:cNvPr>
          <p:cNvSpPr txBox="1"/>
          <p:nvPr/>
        </p:nvSpPr>
        <p:spPr>
          <a:xfrm>
            <a:off x="5698218" y="1155846"/>
            <a:ext cx="390779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</a:rPr>
              <a:t>собственного</a:t>
            </a:r>
            <a:r>
              <a:rPr lang="ru-RU" sz="1800" b="1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eorgia" panose="02040502050405020303" pitchFamily="18" charset="0"/>
                <a:ea typeface="+mn-ea"/>
                <a:cs typeface="+mn-cs"/>
              </a:rPr>
              <a:t> производства!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98F2FC7-121C-D104-707F-C221F7AFE5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54" y="3391209"/>
            <a:ext cx="3856165" cy="26501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6F46783-F43C-DA67-4F77-90F7E3CE72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023" y="3322702"/>
            <a:ext cx="4025334" cy="19817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759F2AF-ADFB-A56A-52C2-A848DD12FBCA}"/>
              </a:ext>
            </a:extLst>
          </p:cNvPr>
          <p:cNvSpPr txBox="1"/>
          <p:nvPr/>
        </p:nvSpPr>
        <p:spPr>
          <a:xfrm>
            <a:off x="4460799" y="5330874"/>
            <a:ext cx="7425378" cy="1345753"/>
          </a:xfrm>
          <a:prstGeom prst="rect">
            <a:avLst/>
          </a:prstGeom>
          <a:solidFill>
            <a:schemeClr val="bg1">
              <a:alpha val="28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Резервуары для хранения могут иметь различные размеры и конфигурации, 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чтобы соответствовать потребностям и ограничениям местности. 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Они также могут быть переносными и легко устанавливаемыми, 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что облегчает их использование в различных ситуациях.</a:t>
            </a:r>
            <a:endParaRPr lang="en-US" sz="1400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Georgia" panose="02040502050405020303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786C2B3-5F7B-9D78-452E-B1321E88430E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214" y="6072345"/>
            <a:ext cx="1652963" cy="60428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09F1634C-E5FB-B675-FDA7-5D7EDD61511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0" y="6082855"/>
            <a:ext cx="1652963" cy="60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85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AA168A-3BDD-AF28-4404-DC1A74C668A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DEBFBF"/>
              </a:clrFrom>
              <a:clrTo>
                <a:srgbClr val="DEBFB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 trans="58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380" y="132749"/>
            <a:ext cx="9827273" cy="6561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4361C-110D-50AD-9F46-4EF7A5A03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380" y="454462"/>
            <a:ext cx="9358320" cy="442762"/>
          </a:xfrm>
        </p:spPr>
        <p:txBody>
          <a:bodyPr>
            <a:noAutofit/>
            <a:scene3d>
              <a:camera prst="orthographicFront"/>
              <a:lightRig rig="threePt" dir="t"/>
            </a:scene3d>
            <a:sp3d contourW="12700">
              <a:contourClr>
                <a:schemeClr val="tx1"/>
              </a:contourClr>
            </a:sp3d>
          </a:bodyPr>
          <a:lstStyle/>
          <a:p>
            <a:pPr algn="ctr"/>
            <a:r>
              <a:rPr lang="ru-RU" sz="2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  <a:ea typeface="+mn-ea"/>
                <a:cs typeface="+mn-cs"/>
              </a:rPr>
              <a:t>ООО «ПО «Элером» – </a:t>
            </a:r>
            <a:br>
              <a:rPr lang="ru-RU" sz="2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2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  <a:ea typeface="+mn-ea"/>
                <a:cs typeface="+mn-cs"/>
              </a:rPr>
              <a:t>ваш надежный партнер в производстве резервуаров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7A0438-21B2-9A3F-4C25-2ED48C72A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702" y="1324814"/>
            <a:ext cx="9358320" cy="5278117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6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Наша компания обладает большим опытом и экспертизой в этой области, и мы готовы предложить высококачественные решения для ваших потребностей.</a:t>
            </a:r>
            <a:endParaRPr lang="en-US" sz="6400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Georgia" panose="02040502050405020303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6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Преимущества наших емкостей: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6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Качественные материалы: сталь, покрытая горячим цинком, обеспечивает высокую прочность и защиту от коррозии.</a:t>
            </a:r>
            <a:r>
              <a:rPr lang="en-US" sz="6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</a:t>
            </a:r>
            <a:endParaRPr lang="ru-RU" sz="6400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6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Долговечность: наши емкости проходят специальную обработку, которая увеличивает их срок службы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6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Гибкость в конструкции: мы предлагаем различные варианты размеров и конфигураций, чтобы удовлетворить потребности клиента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6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Комплексное решение: мы предлагаем полный спектр услуг</a:t>
            </a:r>
            <a:r>
              <a:rPr lang="en-US" sz="6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–</a:t>
            </a:r>
            <a:r>
              <a:rPr lang="ru-RU" sz="640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 проектирование, </a:t>
            </a:r>
            <a:r>
              <a:rPr lang="ru-RU" sz="6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производство, доставку и монтаж емкостей</a:t>
            </a:r>
            <a:r>
              <a:rPr lang="ru-RU" sz="6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Roboto" panose="02000000000000000000" pitchFamily="2" charset="0"/>
              </a:rPr>
              <a:t> </a:t>
            </a:r>
            <a:br>
              <a:rPr lang="ru-RU" sz="64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</a:rPr>
            </a:br>
            <a:endParaRPr lang="ru-RU" sz="7200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>
                <a:glow rad="635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</a:endParaRPr>
          </a:p>
          <a:p>
            <a:pPr marL="0" indent="0" algn="ctr">
              <a:buNone/>
            </a:pPr>
            <a:r>
              <a:rPr lang="ru-RU" sz="80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Мы придерживаемся самых высоких </a:t>
            </a:r>
            <a:r>
              <a:rPr lang="ru-RU" sz="72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стандартов</a:t>
            </a:r>
            <a:r>
              <a:rPr lang="ru-RU" sz="80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!</a:t>
            </a:r>
          </a:p>
          <a:p>
            <a:pPr marL="0" indent="0" algn="ctr">
              <a:buNone/>
            </a:pPr>
            <a:b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F0F5EF-DAE8-AE49-4BF2-4BD335EBA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1046" y="132749"/>
            <a:ext cx="949452" cy="10896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31211A-5E66-A97F-7292-793A992A55D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535" y="6090088"/>
            <a:ext cx="1652963" cy="60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01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6B1F579-0E37-3EE6-A51C-EA7EABC7B0D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Sketch trans="40000" pressure="20"/>
                    </a14:imgEffect>
                    <a14:imgEffect>
                      <a14:sharpenSoften amount="12000"/>
                    </a14:imgEffect>
                    <a14:imgEffect>
                      <a14:colorTemperature colorTemp="4272"/>
                    </a14:imgEffect>
                    <a14:imgEffect>
                      <a14:saturation sat="0"/>
                    </a14:imgEffect>
                    <a14:imgEffect>
                      <a14:brightnessContrast bright="41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28" y="204633"/>
            <a:ext cx="10279781" cy="6420026"/>
          </a:xfrm>
          <a:prstGeom prst="rect">
            <a:avLst/>
          </a:prstGeom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127000">
              <a:schemeClr val="accent1">
                <a:alpha val="3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  <a:reflection endPos="0" dist="50800" dir="5400000" sy="-100000" algn="bl" rotWithShape="0"/>
            <a:softEdge rad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A41F07-2C6C-1D37-5C04-824DB2755C6C}"/>
              </a:ext>
            </a:extLst>
          </p:cNvPr>
          <p:cNvSpPr txBox="1"/>
          <p:nvPr/>
        </p:nvSpPr>
        <p:spPr>
          <a:xfrm>
            <a:off x="2137830" y="2929869"/>
            <a:ext cx="7959473" cy="2474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5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Мы понимаем важность своевременной поставки и выполнения заказов для наших клиентов. Готовы предложить оперативное производство и доставку, а также гибкость в адаптации к изменениям или дополнительным требованиям в процессе работы. </a:t>
            </a:r>
          </a:p>
          <a:p>
            <a:pPr algn="ctr">
              <a:lnSpc>
                <a:spcPct val="150000"/>
              </a:lnSpc>
            </a:pPr>
            <a:r>
              <a:rPr lang="ru-RU" sz="15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Мы гордимся нашей репутацией надежного партнера в производстве резервуаров, и готовы стать вашим надежным партнером в реализации проектов. </a:t>
            </a:r>
          </a:p>
          <a:p>
            <a:pPr algn="ctr">
              <a:lnSpc>
                <a:spcPct val="150000"/>
              </a:lnSpc>
            </a:pPr>
            <a:r>
              <a:rPr lang="ru-RU" sz="15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С нами вы получите высококачественные резервуары, профессиональную поддержку и уверенность в успехе вашего проекта.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E8F217-CB2A-3196-B7AE-68AEEA3D5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7" y="183806"/>
            <a:ext cx="5142687" cy="14565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1CEFAE-47F5-F10D-DCFB-677772AFCB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635" y="231054"/>
            <a:ext cx="877701" cy="6635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C079E5-88ED-12DE-1560-0518EC2B19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838" y="231831"/>
            <a:ext cx="912900" cy="6885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6FB0A49-BFE3-53D9-81DD-D8DF62765A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410" y="264571"/>
            <a:ext cx="877701" cy="6582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A410125-EC02-A68E-E9B1-6E5F853EAA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367" y="233341"/>
            <a:ext cx="877701" cy="65827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E3CA2C0-928A-7820-441B-40E84EFBCC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635" y="232913"/>
            <a:ext cx="877702" cy="65827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159F058-C11C-E56D-30DB-6C592B7CF3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00" y="962781"/>
            <a:ext cx="962081" cy="72156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DD15A94-09C8-9324-8D5D-FC9B367B2D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205" y="965272"/>
            <a:ext cx="952330" cy="71424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DDC79D1-E5D9-EA60-5CA0-51894E5DA6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181" y="955492"/>
            <a:ext cx="996245" cy="70739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1C03456-1DE9-CACB-5DE7-F3A788C04C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800" y="1729545"/>
            <a:ext cx="826230" cy="61967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B3005CB-2931-D8D4-E9BC-4ADDBB07F9F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113" y="1760423"/>
            <a:ext cx="784203" cy="58815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F062374-3D0F-4B0C-F126-04102B332C9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841" y="1782195"/>
            <a:ext cx="755173" cy="56638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7F4E3EE-9144-B499-FEE5-B2B6AE6CDA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54" y="1721553"/>
            <a:ext cx="836795" cy="62759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D33D20D-20DD-3C08-F7E6-5508749207C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464" y="955492"/>
            <a:ext cx="998943" cy="749208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4481851-33DC-158D-484E-F334DF1D82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838" y="960768"/>
            <a:ext cx="1053302" cy="72325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B240AA3-8A55-0FC9-29E4-AC50183DB05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808" y="1774384"/>
            <a:ext cx="755173" cy="56638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99123990-8508-5E30-A5C5-51DE7934A21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638" y="1786463"/>
            <a:ext cx="755173" cy="56637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E6FC0FEE-6940-148C-10C5-05C94C12B3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322" y="1713194"/>
            <a:ext cx="826230" cy="61967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574E5A5-4DDC-4517-9868-7632336F5C2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593" y="231054"/>
            <a:ext cx="1010856" cy="65827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4C79C30A-CA08-9B64-8923-1A701684769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526" y="1725235"/>
            <a:ext cx="1118923" cy="65827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D8402A2-AF6B-62BB-2B61-D043BF861D7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027" y="1711831"/>
            <a:ext cx="826231" cy="61967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E723685-51D3-4CCB-776A-2700C0683F7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56" y="1725236"/>
            <a:ext cx="826229" cy="619672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E4F0F2D-D495-1030-FBC8-B7969E6C71A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805" y="1725236"/>
            <a:ext cx="826229" cy="619672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7BEEE67-6BE0-B087-9AB3-0BEF17FD376A}"/>
              </a:ext>
            </a:extLst>
          </p:cNvPr>
          <p:cNvSpPr txBox="1"/>
          <p:nvPr/>
        </p:nvSpPr>
        <p:spPr>
          <a:xfrm>
            <a:off x="4172101" y="2458923"/>
            <a:ext cx="3564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НАШИ ПАРТНЕРЫ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41AE012-C6F9-FEDE-7A64-FF3A3391688D}"/>
              </a:ext>
            </a:extLst>
          </p:cNvPr>
          <p:cNvSpPr txBox="1"/>
          <p:nvPr/>
        </p:nvSpPr>
        <p:spPr>
          <a:xfrm>
            <a:off x="3321251" y="5372476"/>
            <a:ext cx="5211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140002 Московская область, город Люберцы </a:t>
            </a:r>
          </a:p>
          <a:p>
            <a:r>
              <a:rPr lang="ru-RU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Октябрьский проспект, дом 1</a:t>
            </a:r>
            <a:br>
              <a:rPr lang="ru-RU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</a:br>
            <a:r>
              <a:rPr lang="ru-RU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+7 (495) 626-2308 +7 (925) 859-1291 </a:t>
            </a:r>
            <a:br>
              <a:rPr lang="ru-RU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</a:br>
            <a:r>
              <a:rPr lang="en-US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kyb@elerom.ru</a:t>
            </a:r>
            <a:endParaRPr lang="ru-RU" dirty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50000"/>
                </a:schemeClr>
              </a:solidFill>
              <a:effectLst>
                <a:glow rad="63500">
                  <a:schemeClr val="bg1">
                    <a:alpha val="40000"/>
                  </a:schemeClr>
                </a:glow>
              </a:effectLst>
              <a:latin typeface="Georgia" panose="02040502050405020303" pitchFamily="18" charset="0"/>
            </a:endParaRPr>
          </a:p>
        </p:txBody>
      </p: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3D05BBF-4697-BA53-08AB-6F39C6359616}"/>
              </a:ext>
            </a:extLst>
          </p:cNvPr>
          <p:cNvPicPr>
            <a:picLocks noChangeAspect="1"/>
          </p:cNvPicPr>
          <p:nvPr/>
        </p:nvPicPr>
        <p:blipFill>
          <a:blip r:embed="rId2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486" y="6077603"/>
            <a:ext cx="1652963" cy="604282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6ACEF4EF-BA86-1B82-89F4-0F175707E61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0" y="5637771"/>
            <a:ext cx="949452" cy="1089660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A5889AB9-F5E4-C524-E6AF-1AAF5686B164}"/>
              </a:ext>
            </a:extLst>
          </p:cNvPr>
          <p:cNvSpPr txBox="1"/>
          <p:nvPr/>
        </p:nvSpPr>
        <p:spPr>
          <a:xfrm>
            <a:off x="1112652" y="5574557"/>
            <a:ext cx="2289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50000"/>
                  </a:schemeClr>
                </a:solidFill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Georgia" panose="02040502050405020303" pitchFamily="18" charset="0"/>
              </a:rPr>
              <a:t>КОНТАКТЫ</a:t>
            </a:r>
          </a:p>
        </p:txBody>
      </p:sp>
    </p:spTree>
    <p:extLst>
      <p:ext uri="{BB962C8B-B14F-4D97-AF65-F5344CB8AC3E}">
        <p14:creationId xmlns:p14="http://schemas.microsoft.com/office/powerpoint/2010/main" val="119238041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1262</TotalTime>
  <Words>496</Words>
  <Application>Microsoft Office PowerPoint</Application>
  <PresentationFormat>Широкоэкранный</PresentationFormat>
  <Paragraphs>43</Paragraphs>
  <Slides>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3" baseType="lpstr">
      <vt:lpstr>Arial</vt:lpstr>
      <vt:lpstr>Calibri</vt:lpstr>
      <vt:lpstr>Georgia</vt:lpstr>
      <vt:lpstr>Roboto</vt:lpstr>
      <vt:lpstr>Trebuchet MS</vt:lpstr>
      <vt:lpstr>Wingdings</vt:lpstr>
      <vt:lpstr>Wingdings 3</vt:lpstr>
      <vt:lpstr>Аспект</vt:lpstr>
      <vt:lpstr>Презентация PowerPoint</vt:lpstr>
      <vt:lpstr>- Изготавливаем резервуары  для хранения питьевой воды, а также резервуары из стали, покрытой горячим цинком, для хранения противопожарного запаса различных типов и объемов!  </vt:lpstr>
      <vt:lpstr>Ёмкости из стали,</vt:lpstr>
      <vt:lpstr>ООО «ПО «Элером» –  ваш надежный партнер в производстве резервуаров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Сметанникова Юлия Сергеевна</dc:creator>
  <cp:lastModifiedBy>Сметанникова Юлия Сергеевна</cp:lastModifiedBy>
  <cp:revision>10</cp:revision>
  <dcterms:created xsi:type="dcterms:W3CDTF">2023-10-24T08:31:07Z</dcterms:created>
  <dcterms:modified xsi:type="dcterms:W3CDTF">2023-11-03T14:48:32Z</dcterms:modified>
</cp:coreProperties>
</file>